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62" r:id="rId5"/>
    <p:sldId id="264" r:id="rId6"/>
    <p:sldId id="268" r:id="rId7"/>
    <p:sldId id="265" r:id="rId8"/>
    <p:sldId id="269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10/7/2021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microsoft.com/office/2007/relationships/hdphoto" Target="../media/hdphoto2.wdp"/><Relationship Id="rId7" Type="http://schemas.openxmlformats.org/officeDocument/2006/relationships/hyperlink" Target="mailto:Jamie.Hernandez@chicoca.gov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Maryjo.Alonzo@chicoca.gov" TargetMode="External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microsoft.com/office/2007/relationships/hdphoto" Target="../media/hdphoto4.wdp"/><Relationship Id="rId5" Type="http://schemas.openxmlformats.org/officeDocument/2006/relationships/image" Target="../media/image9.png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ED5AD-2F42-40CE-A0C7-C471E1823C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Demographics Reporting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4BE452-F79C-4C4F-9B8A-C2D167D312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Tutorial for Public Services Organizations receiving CDBG funds through City of Chico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CADC89-B885-4845-81A1-8A7A903D273D}"/>
              </a:ext>
            </a:extLst>
          </p:cNvPr>
          <p:cNvSpPr txBox="1"/>
          <p:nvPr/>
        </p:nvSpPr>
        <p:spPr>
          <a:xfrm>
            <a:off x="7910818" y="5821960"/>
            <a:ext cx="31077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City of Chico Housing</a:t>
            </a:r>
          </a:p>
          <a:p>
            <a:pPr algn="r"/>
            <a:r>
              <a:rPr lang="en-US" sz="1400" dirty="0"/>
              <a:t>MaryJo Alonzo – Housing Specialist</a:t>
            </a:r>
          </a:p>
          <a:p>
            <a:pPr algn="r"/>
            <a:r>
              <a:rPr lang="en-US" sz="1400" dirty="0"/>
              <a:t>Jamie Hernandez – Admin Analyst</a:t>
            </a:r>
          </a:p>
        </p:txBody>
      </p:sp>
    </p:spTree>
    <p:extLst>
      <p:ext uri="{BB962C8B-B14F-4D97-AF65-F5344CB8AC3E}">
        <p14:creationId xmlns:p14="http://schemas.microsoft.com/office/powerpoint/2010/main" val="410309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F44B2CE7-FD25-42E3-AB52-73B889FDA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CEA8393-144C-4FCF-9A6C-1102F988A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5C31E2E-65FD-40B6-B604-C096F5B75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97B9141-8535-472D-B922-E499D77F8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605CD65F-BF66-4468-B683-A882ED3D2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51A7AF1-716F-4EC1-9804-7539576FB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D8E837CA-4F14-488E-B978-C16C9A19A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31D588E-4BEB-459D-8053-B9363722D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E9E1286-F76F-4EB4-9B6A-520847AD7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3" y="1110053"/>
            <a:ext cx="663143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428A6-4396-4392-BFF4-B2A270D4E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156" y="1432223"/>
            <a:ext cx="5965470" cy="33579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8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Questions  Comments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FF7FD9-F8C0-4B7A-8E84-988A76D77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8156" y="4258302"/>
            <a:ext cx="5965470" cy="139004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/>
              <a:t>We would welcome any feedback at this time.</a:t>
            </a:r>
          </a:p>
          <a:p>
            <a:br>
              <a:rPr lang="en-US" sz="1600" dirty="0"/>
            </a:br>
            <a:r>
              <a:rPr lang="en-US" sz="1600" dirty="0"/>
              <a:t>Also feel free to reach out to us at your convenience!</a:t>
            </a:r>
            <a:br>
              <a:rPr lang="en-US" sz="1600" dirty="0"/>
            </a:br>
            <a:r>
              <a:rPr lang="en-US" sz="1600" dirty="0"/>
              <a:t>MaryJo: 530-879-6302  </a:t>
            </a:r>
            <a:r>
              <a:rPr lang="en-US" sz="1600" dirty="0">
                <a:hlinkClick r:id="rId6"/>
              </a:rPr>
              <a:t>Maryjo.Alonzo@chicoca.gov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Jamie:   530-879-6304  </a:t>
            </a:r>
            <a:r>
              <a:rPr lang="en-US" sz="1600" dirty="0">
                <a:hlinkClick r:id="rId7"/>
              </a:rPr>
              <a:t>Jamie.Hernandez@chicoca.gov</a:t>
            </a:r>
            <a:r>
              <a:rPr lang="en-US" sz="1600" dirty="0"/>
              <a:t> </a:t>
            </a:r>
          </a:p>
        </p:txBody>
      </p:sp>
      <p:pic>
        <p:nvPicPr>
          <p:cNvPr id="9" name="Graphic 8" descr="Question mark">
            <a:extLst>
              <a:ext uri="{FF2B5EF4-FFF2-40B4-BE49-F238E27FC236}">
                <a16:creationId xmlns:a16="http://schemas.microsoft.com/office/drawing/2014/main" id="{1B9A8F90-402C-465F-ACD5-49ED150A6A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55117" y="1702032"/>
            <a:ext cx="3416725" cy="3416725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F3E8B4EC-3D07-4306-9FAD-448704062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5167E2D-A7EB-43A4-86B3-5819BEB87D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2293BB0-EC57-4AD0-85D2-AFCF27789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0BFBAFA-3D50-45DB-A784-0112BD8E8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127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CFCE-2F54-4C32-9AA6-279C1DD7D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CCE12-6808-446B-8CFD-32556B2B17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What, why and how to report required information</a:t>
            </a:r>
          </a:p>
        </p:txBody>
      </p:sp>
    </p:spTree>
    <p:extLst>
      <p:ext uri="{BB962C8B-B14F-4D97-AF65-F5344CB8AC3E}">
        <p14:creationId xmlns:p14="http://schemas.microsoft.com/office/powerpoint/2010/main" val="55280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F3693-24DF-4643-89AB-5FEC301D0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HUD reporting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3B59B-931D-4421-BBFD-901E26AD5C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Regulations</a:t>
            </a:r>
          </a:p>
          <a:p>
            <a:pPr lvl="1"/>
            <a:r>
              <a:rPr lang="en-US" dirty="0"/>
              <a:t>24 CFR 570.503(b)(2) – requires recipient to execute agreement with Subrecipient which includes reporting requirements</a:t>
            </a:r>
          </a:p>
          <a:p>
            <a:pPr lvl="1"/>
            <a:r>
              <a:rPr lang="en-US" dirty="0"/>
              <a:t>24 CFR 570.506 – sets specific data requirements for use of CDBG funds to confirm eligibility determinations</a:t>
            </a:r>
          </a:p>
          <a:p>
            <a:r>
              <a:rPr lang="en-US" dirty="0"/>
              <a:t>Demographic Data</a:t>
            </a:r>
          </a:p>
          <a:p>
            <a:pPr lvl="1"/>
            <a:r>
              <a:rPr lang="en-US" dirty="0"/>
              <a:t>Income information by family size</a:t>
            </a:r>
          </a:p>
          <a:p>
            <a:pPr lvl="1"/>
            <a:r>
              <a:rPr lang="en-US" dirty="0"/>
              <a:t>Household characteristics (Female HH, Senior, Disabled)</a:t>
            </a:r>
          </a:p>
          <a:p>
            <a:pPr lvl="1"/>
            <a:r>
              <a:rPr lang="en-US" dirty="0"/>
              <a:t>Race and Ethnicity information</a:t>
            </a:r>
          </a:p>
          <a:p>
            <a:r>
              <a:rPr lang="en-US" dirty="0"/>
              <a:t>Purpose</a:t>
            </a:r>
          </a:p>
          <a:p>
            <a:pPr lvl="1"/>
            <a:r>
              <a:rPr lang="en-US" dirty="0"/>
              <a:t>To accurately assess the effectiveness of programs and progress toward stated goals (internal and external)</a:t>
            </a:r>
          </a:p>
          <a:p>
            <a:pPr lvl="1"/>
            <a:r>
              <a:rPr lang="en-US" dirty="0"/>
              <a:t>Better informed decisions regarding ongoing impacts of funding allocations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AC620-EEB1-444E-A812-D460B5447E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Methods</a:t>
            </a:r>
          </a:p>
          <a:p>
            <a:pPr lvl="1"/>
            <a:r>
              <a:rPr lang="en-US" dirty="0"/>
              <a:t>Exhibit E data table</a:t>
            </a:r>
          </a:p>
          <a:p>
            <a:pPr lvl="1"/>
            <a:r>
              <a:rPr lang="en-US" dirty="0"/>
              <a:t>PDF =&gt; Excel</a:t>
            </a:r>
          </a:p>
          <a:p>
            <a:r>
              <a:rPr lang="en-US" dirty="0"/>
              <a:t>Results</a:t>
            </a:r>
          </a:p>
          <a:p>
            <a:pPr lvl="1"/>
            <a:r>
              <a:rPr lang="en-US" dirty="0"/>
              <a:t>Uniform, streamlined process that is more accurate and more effective</a:t>
            </a:r>
          </a:p>
          <a:p>
            <a:pPr lvl="1"/>
            <a:r>
              <a:rPr lang="en-US" dirty="0"/>
              <a:t>Accomplishment Dashboard</a:t>
            </a:r>
          </a:p>
          <a:p>
            <a:pPr lvl="1"/>
            <a:r>
              <a:rPr lang="en-US" dirty="0"/>
              <a:t>Activity Expenditure Dashboard</a:t>
            </a:r>
          </a:p>
          <a:p>
            <a:pPr lvl="1"/>
            <a:r>
              <a:rPr lang="en-US" dirty="0"/>
              <a:t>Performance Profiles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14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EB9D992-2C07-41D6-A9B6-DA44569FF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EDA38AE-45B7-448D-BFD5-A87027CDC6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4D3A6CF-3B0E-4565-A453-3F5B4993D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6A20A9-A28F-4A14-9098-6538A1224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Mostly same look – All new features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08932-DE44-470C-BC2A-43D2559CE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2121408"/>
            <a:ext cx="4759452" cy="405079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dirty="0"/>
              <a:t>You are probably used to seeing this Exhibit E, either in .pdf or Excel.  This version is the final step in streamlining the reporting process.</a:t>
            </a:r>
          </a:p>
          <a:p>
            <a:r>
              <a:rPr lang="en-US" dirty="0"/>
              <a:t>This version allows for all quarterly reports to be managed in one workbook for the entire fiscal year.  </a:t>
            </a:r>
          </a:p>
          <a:p>
            <a:r>
              <a:rPr lang="en-US" dirty="0"/>
              <a:t>You will continue to submit quarterly by emailing your workbook to Housing Staff</a:t>
            </a:r>
          </a:p>
          <a:p>
            <a:r>
              <a:rPr lang="en-US" dirty="0"/>
              <a:t>The data is consolidated on the summary sheet for the year-end reporting.</a:t>
            </a:r>
          </a:p>
          <a:p>
            <a:r>
              <a:rPr lang="en-US" dirty="0"/>
              <a:t>Tables are dynamic and will let you know if certain items are missing or inconsistent.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72DACE-CF75-4D14-8EF5-DCB8AEDFA85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rcRect l="2405" r="15073" b="-5"/>
          <a:stretch/>
        </p:blipFill>
        <p:spPr>
          <a:xfrm>
            <a:off x="5842219" y="1519163"/>
            <a:ext cx="5559506" cy="463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01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0314C-A8AE-4EF8-AD1E-3FCD68E1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Information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45ED27-783B-4937-AA46-F664520FD4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659" y="368560"/>
            <a:ext cx="6479388" cy="585495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6DE3C-34DE-4BAE-A51F-03F930C6A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The first tab is for </a:t>
            </a:r>
            <a:r>
              <a:rPr lang="en-US" b="1" dirty="0"/>
              <a:t>essential</a:t>
            </a:r>
            <a:r>
              <a:rPr lang="en-US" dirty="0"/>
              <a:t> </a:t>
            </a:r>
            <a:r>
              <a:rPr lang="en-US" b="1" dirty="0"/>
              <a:t>identifying information </a:t>
            </a:r>
            <a:r>
              <a:rPr lang="en-US" dirty="0"/>
              <a:t>must be completed prior to entering data further on.</a:t>
            </a:r>
          </a:p>
          <a:p>
            <a:r>
              <a:rPr lang="en-US" dirty="0"/>
              <a:t>There are also </a:t>
            </a:r>
            <a:r>
              <a:rPr lang="en-US" b="1" dirty="0"/>
              <a:t>helpful hints</a:t>
            </a:r>
            <a:r>
              <a:rPr lang="en-US" dirty="0"/>
              <a:t> if you get stuck anywhere.  Refer back here as often as you need!</a:t>
            </a:r>
          </a:p>
          <a:p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0E10093-D28B-43E9-BDA9-7371C3F5E9B6}"/>
              </a:ext>
            </a:extLst>
          </p:cNvPr>
          <p:cNvSpPr/>
          <p:nvPr/>
        </p:nvSpPr>
        <p:spPr>
          <a:xfrm rot="20317436">
            <a:off x="2015411" y="1850718"/>
            <a:ext cx="1859347" cy="3528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5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0314C-A8AE-4EF8-AD1E-3FCD68E1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Entry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6DE3C-34DE-4BAE-A51F-03F930C6A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Each Reporting Period (Quarter 1, 2 or 3/4) will have it’s own tab that is completed and saved.  The cumulative end result will serve as an annual report.</a:t>
            </a:r>
          </a:p>
          <a:p>
            <a:r>
              <a:rPr lang="en-US" dirty="0"/>
              <a:t>2. Please note the simplified Race categories.</a:t>
            </a:r>
          </a:p>
          <a:p>
            <a:r>
              <a:rPr lang="en-US" dirty="0"/>
              <a:t>3. For each individual, you </a:t>
            </a:r>
            <a:r>
              <a:rPr lang="en-US" i="1" dirty="0"/>
              <a:t>must</a:t>
            </a:r>
            <a:r>
              <a:rPr lang="en-US" dirty="0"/>
              <a:t> answer the income section </a:t>
            </a:r>
            <a:r>
              <a:rPr lang="en-US" i="1" dirty="0"/>
              <a:t>and at least one</a:t>
            </a:r>
            <a:r>
              <a:rPr lang="en-US" dirty="0"/>
              <a:t> race category.  Other items may be answered as applicable.</a:t>
            </a:r>
          </a:p>
          <a:p>
            <a:r>
              <a:rPr lang="en-US" dirty="0"/>
              <a:t>4. Once table is complete and reviewed, add initials or date submitted to yellow box.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9F777A-DD15-4341-B005-5A491E52C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FFD314-5EFA-44F8-8A2D-2F228F971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743" y="137160"/>
            <a:ext cx="6251713" cy="6630058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457C8455-922A-470E-828D-5BC935891CD6}"/>
              </a:ext>
            </a:extLst>
          </p:cNvPr>
          <p:cNvSpPr/>
          <p:nvPr/>
        </p:nvSpPr>
        <p:spPr>
          <a:xfrm>
            <a:off x="649357" y="6347791"/>
            <a:ext cx="1444486" cy="37106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1. Quarterly reports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0CD9B79-0BD4-4C33-88CE-3EF8E3A676DD}"/>
              </a:ext>
            </a:extLst>
          </p:cNvPr>
          <p:cNvSpPr/>
          <p:nvPr/>
        </p:nvSpPr>
        <p:spPr>
          <a:xfrm>
            <a:off x="5038344" y="1497495"/>
            <a:ext cx="2240412" cy="1065709"/>
          </a:xfrm>
          <a:prstGeom prst="ellipse">
            <a:avLst/>
          </a:prstGeom>
          <a:solidFill>
            <a:schemeClr val="accent1">
              <a:alpha val="35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26BA0FA-427B-4483-B794-397CFC616500}"/>
              </a:ext>
            </a:extLst>
          </p:cNvPr>
          <p:cNvSpPr/>
          <p:nvPr/>
        </p:nvSpPr>
        <p:spPr>
          <a:xfrm>
            <a:off x="1249017" y="2529609"/>
            <a:ext cx="993913" cy="205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50A383-9BF4-4F5B-98CA-A389FA52D152}"/>
              </a:ext>
            </a:extLst>
          </p:cNvPr>
          <p:cNvSpPr/>
          <p:nvPr/>
        </p:nvSpPr>
        <p:spPr>
          <a:xfrm>
            <a:off x="2435087" y="2449001"/>
            <a:ext cx="1603513" cy="359797"/>
          </a:xfrm>
          <a:prstGeom prst="ellips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9D76E9E-97FC-4DC8-B92F-36DF3F6D7AD1}"/>
              </a:ext>
            </a:extLst>
          </p:cNvPr>
          <p:cNvSpPr/>
          <p:nvPr/>
        </p:nvSpPr>
        <p:spPr>
          <a:xfrm>
            <a:off x="5340228" y="2436743"/>
            <a:ext cx="1603513" cy="359797"/>
          </a:xfrm>
          <a:prstGeom prst="ellips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B4012A2A-83D6-4E52-9541-CB68588EE8B7}"/>
              </a:ext>
            </a:extLst>
          </p:cNvPr>
          <p:cNvSpPr/>
          <p:nvPr/>
        </p:nvSpPr>
        <p:spPr>
          <a:xfrm rot="9038720">
            <a:off x="2982627" y="659234"/>
            <a:ext cx="1012973" cy="410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73479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2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0314C-A8AE-4EF8-AD1E-3FCD68E1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shading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6DE3C-34DE-4BAE-A51F-03F930C6A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Depending on selections and progress, you may find certain cells shaded.  </a:t>
            </a:r>
          </a:p>
          <a:p>
            <a:pPr marL="342900" indent="-342900">
              <a:buAutoNum type="alphaUcPeriod"/>
            </a:pPr>
            <a:r>
              <a:rPr lang="en-US" dirty="0"/>
              <a:t>If you selected “Presumed Benefit”, you will not need to answer Income information.</a:t>
            </a:r>
          </a:p>
          <a:p>
            <a:pPr marL="342900" indent="-342900">
              <a:buAutoNum type="alphaUcPeriod"/>
            </a:pPr>
            <a:r>
              <a:rPr lang="en-US" dirty="0"/>
              <a:t>Reporting periods will be shaded until the prior period is completed.</a:t>
            </a:r>
          </a:p>
          <a:p>
            <a:pPr marL="342900" indent="-342900">
              <a:buAutoNum type="alphaUcPeriod"/>
            </a:pP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9F777A-DD15-4341-B005-5A491E52C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FFD314-5EFA-44F8-8A2D-2F228F971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43" y="455307"/>
            <a:ext cx="5859625" cy="62142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7551F3-24A0-4C30-A665-D2E663DEB5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44815" y="925627"/>
            <a:ext cx="5134692" cy="3781953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1">
                <a:lumMod val="75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26C67E5-7BE4-4F59-A166-4B6E176C5B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6373" y="1554480"/>
            <a:ext cx="7525800" cy="4029637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2">
                <a:lumMod val="75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297341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0314C-A8AE-4EF8-AD1E-3FCD68E1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Errors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6DE3C-34DE-4BAE-A51F-03F930C6A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Table is dynamic and will highlight any items that still need attention. </a:t>
            </a:r>
          </a:p>
          <a:p>
            <a:r>
              <a:rPr lang="en-US" dirty="0"/>
              <a:t>If Income or Race information is missing for any individual, the fields will highlight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ORANGE</a:t>
            </a:r>
            <a:r>
              <a:rPr lang="en-US" dirty="0"/>
              <a:t>.</a:t>
            </a:r>
          </a:p>
          <a:p>
            <a:r>
              <a:rPr lang="en-US" dirty="0"/>
              <a:t>Subtotals will outline in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if any of the subtotals are inconsistent.</a:t>
            </a:r>
          </a:p>
          <a:p>
            <a:endParaRPr lang="en-US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4F98A596-258A-4E2C-BE35-BFB5F2540D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2407" y="1042687"/>
            <a:ext cx="6163535" cy="4305901"/>
          </a:xfrm>
          <a:prstGeom prst="rect">
            <a:avLst/>
          </a:prstGeom>
          <a:ln w="88900" cap="sq" cmpd="thickThin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126039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A341E-3FCF-4F81-B636-351F68082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92F17-4668-4144-A3B8-012CC6C33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562DF0-AA8C-43B4-962B-758B2DD6C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For review only!</a:t>
            </a:r>
          </a:p>
          <a:p>
            <a:r>
              <a:rPr lang="en-US" dirty="0"/>
              <a:t>Do not adjust any items here.</a:t>
            </a:r>
          </a:p>
          <a:p>
            <a:r>
              <a:rPr lang="en-US" dirty="0"/>
              <a:t>At the end of each quarter, please review totals here for accuracy.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C14711-C137-4C14-BF9F-123F87808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5" y="795193"/>
            <a:ext cx="8068801" cy="48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110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511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Rockwell Extra Bold</vt:lpstr>
      <vt:lpstr>Wingdings</vt:lpstr>
      <vt:lpstr>Wood Type</vt:lpstr>
      <vt:lpstr>Demographics Reporting</vt:lpstr>
      <vt:lpstr>Introduction</vt:lpstr>
      <vt:lpstr>HUD reporting requirements</vt:lpstr>
      <vt:lpstr>Mostly same look – All new features</vt:lpstr>
      <vt:lpstr>Essential Information</vt:lpstr>
      <vt:lpstr>Data Entry</vt:lpstr>
      <vt:lpstr>Automatic shading</vt:lpstr>
      <vt:lpstr>Recognizing Errors</vt:lpstr>
      <vt:lpstr>Summary</vt:lpstr>
      <vt:lpstr>Questions 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Demographics Reporting</dc:title>
  <dc:creator>Jamie Hernandez</dc:creator>
  <cp:lastModifiedBy>Jamie Hernandez</cp:lastModifiedBy>
  <cp:revision>1</cp:revision>
  <dcterms:created xsi:type="dcterms:W3CDTF">2021-10-07T21:14:17Z</dcterms:created>
  <dcterms:modified xsi:type="dcterms:W3CDTF">2021-10-07T21:16:09Z</dcterms:modified>
</cp:coreProperties>
</file>